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0"/>
  </p:notesMasterIdLst>
  <p:handoutMasterIdLst>
    <p:handoutMasterId r:id="rId31"/>
  </p:handoutMasterIdLst>
  <p:sldIdLst>
    <p:sldId id="268" r:id="rId2"/>
    <p:sldId id="279" r:id="rId3"/>
    <p:sldId id="269" r:id="rId4"/>
    <p:sldId id="280" r:id="rId5"/>
    <p:sldId id="270" r:id="rId6"/>
    <p:sldId id="285" r:id="rId7"/>
    <p:sldId id="286" r:id="rId8"/>
    <p:sldId id="292" r:id="rId9"/>
    <p:sldId id="271" r:id="rId10"/>
    <p:sldId id="272" r:id="rId11"/>
    <p:sldId id="290" r:id="rId12"/>
    <p:sldId id="273" r:id="rId13"/>
    <p:sldId id="291" r:id="rId14"/>
    <p:sldId id="274" r:id="rId15"/>
    <p:sldId id="296" r:id="rId16"/>
    <p:sldId id="293" r:id="rId17"/>
    <p:sldId id="288" r:id="rId18"/>
    <p:sldId id="294" r:id="rId19"/>
    <p:sldId id="289" r:id="rId20"/>
    <p:sldId id="276" r:id="rId21"/>
    <p:sldId id="297" r:id="rId22"/>
    <p:sldId id="277" r:id="rId23"/>
    <p:sldId id="281" r:id="rId24"/>
    <p:sldId id="295" r:id="rId25"/>
    <p:sldId id="278" r:id="rId26"/>
    <p:sldId id="282" r:id="rId27"/>
    <p:sldId id="284" r:id="rId28"/>
    <p:sldId id="283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8000"/>
    <a:srgbClr val="990000"/>
    <a:srgbClr val="7AA88F"/>
    <a:srgbClr val="D98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12/16/2019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12/16/2019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45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76B7-5811-4114-8A95-998148FFD529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077A-EF7A-41AA-8976-110EB7416C60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912B-6681-4BDF-AE10-F59636249FF3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8E22-D0BA-4CB4-9C32-B27533199514}" type="datetime1">
              <a:rPr lang="en-US" smtClean="0"/>
              <a:t>12/16/2019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80A9-7A83-412D-A8AC-5AF60A8AA507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563DF0-FDDF-4143-9D8C-6AF41892E174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83F9-4677-4C31-8407-7919061A580B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A6-3450-434F-A872-BEE63F7EB093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BB1C-FA00-4171-BA31-4C5E719472F3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C8610-5B57-4C6B-BF9F-F5397A1F60B8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3DD-8B6D-46AA-BCA9-242D4EF63DDF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1AE9-3D4A-4A08-B03D-DC6D2ADF5464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6E67D0-0200-42BE-A0B2-78C70FBBB312}" type="datetime1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variable-selection-with-elastic-net/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0" y="559158"/>
            <a:ext cx="7494930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4930" y="1454140"/>
            <a:ext cx="4466882" cy="341632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HOSTING IN NEW YORK WITH AIRBNB</a:t>
            </a:r>
          </a:p>
          <a:p>
            <a:pPr algn="ctr"/>
            <a:r>
              <a:rPr lang="en-US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PART-II</a:t>
            </a:r>
            <a:endParaRPr lang="en-US" sz="54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99412" y="5077168"/>
            <a:ext cx="28956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dirty="0" smtClean="0">
                <a:ln w="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GROUP-9</a:t>
            </a:r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381000"/>
            <a:ext cx="12188825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Ridge Regression…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752600"/>
            <a:ext cx="5705475" cy="41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31812" y="3048000"/>
                <a:ext cx="5257800" cy="990600"/>
              </a:xfrm>
              <a:ln w="285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812" y="3048000"/>
                <a:ext cx="5257800" cy="990600"/>
              </a:xfr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676400"/>
            <a:ext cx="10591800" cy="4419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-1" y="381000"/>
            <a:ext cx="12188825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Ridge Regression…</a:t>
            </a:r>
            <a:endParaRPr lang="en-US" sz="6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676400"/>
            <a:ext cx="5629275" cy="433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856412" y="2756358"/>
            <a:ext cx="4495800" cy="1077218"/>
          </a:xfrm>
          <a:prstGeom prst="rect">
            <a:avLst/>
          </a:prstGeom>
          <a:solidFill>
            <a:srgbClr val="D98DB3"/>
          </a:solidFill>
          <a:ln w="381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Best Lambda : 5.785993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Test MSE : 47867.57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6412" y="4374925"/>
            <a:ext cx="4495800" cy="1077218"/>
          </a:xfrm>
          <a:prstGeom prst="rect">
            <a:avLst/>
          </a:prstGeom>
          <a:solidFill>
            <a:srgbClr val="D98DB3"/>
          </a:solidFill>
          <a:ln w="381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Test MSE for 1sd Lambda</a:t>
            </a:r>
            <a:r>
              <a:rPr lang="en-US" sz="3200" dirty="0"/>
              <a:t> </a:t>
            </a:r>
            <a:r>
              <a:rPr lang="en-US" sz="3200" dirty="0" smtClean="0"/>
              <a:t>:52634.26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5685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245" y="381000"/>
            <a:ext cx="11734800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Lasso Regression…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3" y="1600200"/>
            <a:ext cx="5858108" cy="4510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1412" y="2971800"/>
                <a:ext cx="3733800" cy="11454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2971800"/>
                <a:ext cx="3733800" cy="11454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5" y="1600200"/>
            <a:ext cx="6248167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27245" y="381000"/>
            <a:ext cx="11734800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Lasso Regression…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56412" y="2756358"/>
            <a:ext cx="4495800" cy="1077218"/>
          </a:xfrm>
          <a:prstGeom prst="rect">
            <a:avLst/>
          </a:prstGeom>
          <a:solidFill>
            <a:srgbClr val="D98DB3"/>
          </a:solidFill>
          <a:ln w="381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Best Lambda : 1.162541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Test MSE : 47877.37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6412" y="4343400"/>
            <a:ext cx="4495800" cy="1077218"/>
          </a:xfrm>
          <a:prstGeom prst="rect">
            <a:avLst/>
          </a:prstGeom>
          <a:solidFill>
            <a:srgbClr val="D98DB3"/>
          </a:solidFill>
          <a:ln w="381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Test </a:t>
            </a:r>
            <a:r>
              <a:rPr lang="en-US" sz="3200" smtClean="0"/>
              <a:t>MSE for 1sd Lambda : 52621.78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838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457200"/>
            <a:ext cx="11963400" cy="11430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Elastic Net Regression</a:t>
            </a:r>
            <a:endParaRPr lang="en-US" sz="6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619194"/>
              </p:ext>
            </p:extLst>
          </p:nvPr>
        </p:nvGraphicFramePr>
        <p:xfrm>
          <a:off x="94489" y="2878954"/>
          <a:ext cx="5510505" cy="3383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6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1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Best Lambda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0.10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47862.24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1.246554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47874.09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5.341962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47873.86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4.006472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47873.85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3.205177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47874.55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2.931398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0.35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47874.63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2.512627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47875.41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2.412905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47875.38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2.144804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612" y="1809203"/>
                <a:ext cx="5257800" cy="86074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000" dirty="0" smtClean="0"/>
                  <a:t>SSE=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1809203"/>
                <a:ext cx="5257800" cy="8607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12625"/>
              </p:ext>
            </p:extLst>
          </p:nvPr>
        </p:nvGraphicFramePr>
        <p:xfrm>
          <a:off x="5789612" y="1828800"/>
          <a:ext cx="6248400" cy="44043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57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Best Lambda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47876.36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2.118528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47876.32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1.925934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0.60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47876.22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1.765440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0.65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47876.36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1.629637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47877.31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1.660773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47877.34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1.550055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0.80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47877.21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1.453176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0.85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47877.23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1.367695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57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47877.35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1.291712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3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4612" y="457200"/>
            <a:ext cx="11963400" cy="11430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Elastic Net Regression</a:t>
            </a:r>
            <a:endParaRPr lang="en-US" sz="6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752600"/>
            <a:ext cx="6019800" cy="433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750454"/>
            <a:ext cx="5715000" cy="433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6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620303"/>
              </p:ext>
            </p:extLst>
          </p:nvPr>
        </p:nvGraphicFramePr>
        <p:xfrm>
          <a:off x="1103312" y="1752600"/>
          <a:ext cx="9906000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Book Antiqua" panose="02040602050305030304" pitchFamily="18" charset="0"/>
                        </a:rPr>
                        <a:t>Ridge</a:t>
                      </a:r>
                      <a:r>
                        <a:rPr lang="en-US" sz="2400" b="1" baseline="0" dirty="0" smtClean="0">
                          <a:latin typeface="Book Antiqua" panose="02040602050305030304" pitchFamily="18" charset="0"/>
                        </a:rPr>
                        <a:t> Regression</a:t>
                      </a:r>
                      <a:endParaRPr lang="en-US" sz="2400" b="1" dirty="0">
                        <a:latin typeface="Book Antiqua" panose="0204060205030503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Book Antiqua" panose="02040602050305030304" pitchFamily="18" charset="0"/>
                        </a:rPr>
                        <a:t>Lasso Regression</a:t>
                      </a:r>
                      <a:endParaRPr lang="en-US" sz="2400" b="1" dirty="0">
                        <a:latin typeface="Book Antiqua" panose="0204060205030503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Book Antiqua" panose="02040602050305030304" pitchFamily="18" charset="0"/>
                        </a:rPr>
                        <a:t>Elastic Net</a:t>
                      </a:r>
                      <a:r>
                        <a:rPr lang="en-US" sz="2400" b="1" baseline="0" dirty="0" smtClean="0">
                          <a:latin typeface="Book Antiqua" panose="02040602050305030304" pitchFamily="18" charset="0"/>
                        </a:rPr>
                        <a:t> Regression</a:t>
                      </a:r>
                      <a:endParaRPr lang="en-US" sz="2400" b="1" dirty="0">
                        <a:latin typeface="Book Antiqua" panose="0204060205030503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47867.57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47877.37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47862.24</a:t>
                      </a:r>
                      <a:endParaRPr lang="en-US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4612" y="457200"/>
            <a:ext cx="11963400" cy="11430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Best Model…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6612" y="3352800"/>
            <a:ext cx="10439400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b="1" dirty="0" smtClean="0"/>
              <a:t>Price =</a:t>
            </a:r>
            <a:r>
              <a:rPr lang="en-US" sz="2400" dirty="0" smtClean="0"/>
              <a:t> 161.80702 + 66.93858*Manhattan + 12.21414*Brooklyn - 0.3644533*Queens + 3.017818*</a:t>
            </a:r>
            <a:r>
              <a:rPr lang="en-US" sz="2400" dirty="0" err="1" smtClean="0"/>
              <a:t>Staten_Island</a:t>
            </a:r>
            <a:r>
              <a:rPr lang="en-US" sz="2400" dirty="0" smtClean="0"/>
              <a:t> – 0.01110575*</a:t>
            </a:r>
            <a:r>
              <a:rPr lang="en-US" sz="2400" dirty="0" err="1" smtClean="0"/>
              <a:t>private_room</a:t>
            </a:r>
            <a:r>
              <a:rPr lang="en-US" sz="2400" dirty="0" smtClean="0"/>
              <a:t> – 136.0788*</a:t>
            </a:r>
            <a:r>
              <a:rPr lang="en-US" sz="2400" dirty="0" err="1" smtClean="0"/>
              <a:t>Shared_room</a:t>
            </a:r>
            <a:r>
              <a:rPr lang="en-US" sz="2400" dirty="0" smtClean="0"/>
              <a:t> + 0.07742775*</a:t>
            </a:r>
            <a:r>
              <a:rPr lang="en-US" sz="2400" dirty="0" err="1" smtClean="0"/>
              <a:t>minimum_nights</a:t>
            </a:r>
            <a:r>
              <a:rPr lang="en-US" sz="2400" dirty="0" smtClean="0"/>
              <a:t> – 0.1146004*</a:t>
            </a:r>
            <a:r>
              <a:rPr lang="en-US" sz="2400" dirty="0" err="1" smtClean="0"/>
              <a:t>number_of_reviews</a:t>
            </a:r>
            <a:r>
              <a:rPr lang="en-US" sz="2400" dirty="0"/>
              <a:t> </a:t>
            </a:r>
            <a:r>
              <a:rPr lang="en-US" sz="2400" dirty="0" smtClean="0"/>
              <a:t>+ 0.009809262*</a:t>
            </a:r>
            <a:r>
              <a:rPr lang="en-US" sz="2400" dirty="0" err="1" smtClean="0"/>
              <a:t>host_listings_count</a:t>
            </a:r>
            <a:r>
              <a:rPr lang="en-US" sz="2400" dirty="0" smtClean="0"/>
              <a:t> -4.966521*</a:t>
            </a:r>
            <a:r>
              <a:rPr lang="en-US" sz="2400" dirty="0" err="1" smtClean="0"/>
              <a:t>two_years_back</a:t>
            </a:r>
            <a:r>
              <a:rPr lang="en-US" sz="2400" dirty="0" smtClean="0"/>
              <a:t> + 9.918175*</a:t>
            </a:r>
            <a:r>
              <a:rPr lang="en-US" sz="2400" dirty="0" err="1" smtClean="0"/>
              <a:t>four_years_back</a:t>
            </a:r>
            <a:r>
              <a:rPr lang="en-US" sz="2400" dirty="0" smtClean="0"/>
              <a:t>  + 81.74598*</a:t>
            </a:r>
            <a:r>
              <a:rPr lang="en-US" sz="2400" dirty="0" err="1" smtClean="0"/>
              <a:t>six_yrs_back</a:t>
            </a:r>
            <a:r>
              <a:rPr lang="en-US" sz="2400" dirty="0" smtClean="0"/>
              <a:t> + 0.7322615*</a:t>
            </a:r>
            <a:r>
              <a:rPr lang="en-US" sz="2400" dirty="0" err="1" smtClean="0"/>
              <a:t>seven_years_back</a:t>
            </a:r>
            <a:r>
              <a:rPr lang="en-US" sz="2400" dirty="0" smtClean="0"/>
              <a:t> + 58.34354*</a:t>
            </a:r>
            <a:r>
              <a:rPr lang="en-US" sz="2400" dirty="0" err="1" smtClean="0"/>
              <a:t>eight_years_back</a:t>
            </a:r>
            <a:r>
              <a:rPr lang="en-US" sz="2400" dirty="0" smtClean="0"/>
              <a:t> +4.755247*</a:t>
            </a:r>
            <a:r>
              <a:rPr lang="en-US" sz="2400" dirty="0" err="1" smtClean="0"/>
              <a:t>last_six_months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345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51045" y="457200"/>
            <a:ext cx="11887200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5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Support Vector Regression</a:t>
            </a:r>
            <a:endParaRPr lang="en-US" sz="5400" b="1" dirty="0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391232"/>
              </p:ext>
            </p:extLst>
          </p:nvPr>
        </p:nvGraphicFramePr>
        <p:xfrm>
          <a:off x="455612" y="2819400"/>
          <a:ext cx="10972800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Kernel function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Radial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Polynomial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Sigmoid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Test MSE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35200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35564.7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35753.46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894475519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4212" y="1803112"/>
            <a:ext cx="556260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b="1" u="sng" dirty="0" smtClean="0"/>
              <a:t>Considering the total dataset</a:t>
            </a:r>
          </a:p>
        </p:txBody>
      </p:sp>
    </p:spTree>
    <p:extLst>
      <p:ext uri="{BB962C8B-B14F-4D97-AF65-F5344CB8AC3E}">
        <p14:creationId xmlns:p14="http://schemas.microsoft.com/office/powerpoint/2010/main" val="109837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5300194"/>
                  </p:ext>
                </p:extLst>
              </p:nvPr>
            </p:nvGraphicFramePr>
            <p:xfrm>
              <a:off x="760412" y="1752600"/>
              <a:ext cx="10591800" cy="43967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79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479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479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479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800100"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Borough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Model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Best Lambda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Test MSE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Manhattan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Elastic Net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10.01752(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400" dirty="0" smtClean="0"/>
                            <a:t>=0.15 )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46512.14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Brooklyn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1.270682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30083.58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Bronx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1.65571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10022.16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Queens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Ridge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89.65443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6541.16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Staten Island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Ridge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203.8983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6116.56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5300194"/>
                  </p:ext>
                </p:extLst>
              </p:nvPr>
            </p:nvGraphicFramePr>
            <p:xfrm>
              <a:off x="760412" y="1752600"/>
              <a:ext cx="10591800" cy="43967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7950"/>
                    <a:gridCol w="2647950"/>
                    <a:gridCol w="2647950"/>
                    <a:gridCol w="2647950"/>
                  </a:tblGrid>
                  <a:tr h="800100"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Borough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Model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Best Lambda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="1" dirty="0" smtClean="0"/>
                            <a:t>Test MSE</a:t>
                          </a:r>
                          <a:endParaRPr lang="en-US" sz="3600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Manhattan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Elastic Net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691" t="-107353" r="-100691" b="-336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46512.14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Brooklyn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1.270682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30083.58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Bronx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Lasso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1.65571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10022.16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Queens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Ridge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89.65443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6541.16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6934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Staten Island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Ridge Regression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203.8983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6116.56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12945" y="381000"/>
            <a:ext cx="11963400" cy="11430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From the separate data sets…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526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026784"/>
              </p:ext>
            </p:extLst>
          </p:nvPr>
        </p:nvGraphicFramePr>
        <p:xfrm>
          <a:off x="836612" y="2590800"/>
          <a:ext cx="9829800" cy="3581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Radial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Polynomial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Sigmoid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Manhattan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46942.71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47954.92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47698.4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2670744206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Brooklyn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30661.89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30986.22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30918.63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84999742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Bronx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10497.71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10929.08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10658.7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36003.98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Queens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6465.905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26982.99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7699.397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13524962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Staten Island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2361.865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3169.462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1962.114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14500.75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51045" y="381000"/>
            <a:ext cx="11887200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5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 from Support Vector Regression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6612" y="1752600"/>
            <a:ext cx="906780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b="1" u="sng" dirty="0" smtClean="0"/>
              <a:t>Considering the separate datasets(Test MSE values)</a:t>
            </a:r>
          </a:p>
        </p:txBody>
      </p:sp>
    </p:spTree>
    <p:extLst>
      <p:ext uri="{BB962C8B-B14F-4D97-AF65-F5344CB8AC3E}">
        <p14:creationId xmlns:p14="http://schemas.microsoft.com/office/powerpoint/2010/main" val="6051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612" y="381000"/>
            <a:ext cx="11963400" cy="12192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7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About the data set…</a:t>
            </a:r>
            <a:endParaRPr lang="en-US" sz="7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0086523"/>
              </p:ext>
            </p:extLst>
          </p:nvPr>
        </p:nvGraphicFramePr>
        <p:xfrm>
          <a:off x="227012" y="1828800"/>
          <a:ext cx="6248400" cy="42348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50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Room_type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host_name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minimum_nights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host_id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number_of</a:t>
                      </a:r>
                      <a:r>
                        <a:rPr lang="en-US" sz="2000" b="1" i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_reviews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neighbourhood_group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last_review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neighbourhood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reviews_per_month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calculated_host_listings_count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availability_365</a:t>
                      </a:r>
                      <a:endParaRPr lang="en-US"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9453696" y="18245"/>
            <a:ext cx="2743200" cy="1970468"/>
          </a:xfrm>
          <a:prstGeom prst="ellipse">
            <a:avLst/>
          </a:prstGeom>
          <a:solidFill>
            <a:srgbClr val="D98D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n/>
                <a:solidFill>
                  <a:schemeClr val="tx1"/>
                </a:solidFill>
                <a:latin typeface="Book Antiqua" panose="02040602050305030304" pitchFamily="18" charset="0"/>
              </a:rPr>
              <a:t>16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n/>
                <a:solidFill>
                  <a:schemeClr val="tx1"/>
                </a:solidFill>
                <a:latin typeface="Book Antiqua" panose="02040602050305030304" pitchFamily="18" charset="0"/>
              </a:rPr>
              <a:t>48895 observations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551612" y="3733800"/>
            <a:ext cx="1219200" cy="7620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11116"/>
              </p:ext>
            </p:extLst>
          </p:nvPr>
        </p:nvGraphicFramePr>
        <p:xfrm>
          <a:off x="7923212" y="1962955"/>
          <a:ext cx="2386541" cy="456907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86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835">
                <a:tc>
                  <a:txBody>
                    <a:bodyPr/>
                    <a:lstStyle/>
                    <a:p>
                      <a:r>
                        <a:rPr lang="en-US" sz="2000" i="1" dirty="0" err="1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Year_cat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No reviews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Last 6 months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1 year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72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2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3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4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5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6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7 years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8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8 years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 back</a:t>
                      </a:r>
                      <a:endParaRPr lang="en-US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8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390794"/>
                  </p:ext>
                </p:extLst>
              </p:nvPr>
            </p:nvGraphicFramePr>
            <p:xfrm>
              <a:off x="836611" y="1905000"/>
              <a:ext cx="10287000" cy="40894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429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Dataset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Model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Test MSE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Complete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35200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Manhattan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Elastic Net(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oMath>
                          </a14:m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=0.15 )</a:t>
                          </a:r>
                          <a:endParaRPr lang="en-US" sz="2800" b="0" i="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46512.14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Brooklyn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Lasso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30083.58</a:t>
                          </a:r>
                          <a:endParaRPr lang="en-US" sz="2800" b="0" i="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Bronx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Lasso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10022.16</a:t>
                          </a:r>
                          <a:endParaRPr lang="en-US" sz="2800" b="0" i="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Queens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6465.905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Staten Island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1962.114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390794"/>
                  </p:ext>
                </p:extLst>
              </p:nvPr>
            </p:nvGraphicFramePr>
            <p:xfrm>
              <a:off x="836611" y="1905000"/>
              <a:ext cx="10287000" cy="40894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429000"/>
                    <a:gridCol w="3429000"/>
                    <a:gridCol w="3429000"/>
                  </a:tblGrid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Dataset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Model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i="1" u="sng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Test MSE</a:t>
                          </a:r>
                          <a:endParaRPr lang="en-US" sz="2800" b="1" i="1" u="sng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Complete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35200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92D050">
                            <a:alpha val="20000"/>
                          </a:srgbClr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Manhattan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356" t="-210417" r="-10071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46512.14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Brooklyn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Lasso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30083.58</a:t>
                          </a:r>
                          <a:endParaRPr lang="en-US" sz="2800" b="0" i="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Bronx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Lasso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latin typeface="Book Antiqua" panose="02040602050305030304" pitchFamily="18" charset="0"/>
                            </a:rPr>
                            <a:t>10022.16</a:t>
                          </a:r>
                          <a:endParaRPr lang="en-US" sz="2800" b="0" i="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Queens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6465.905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584200">
                    <a:tc>
                      <a:txBody>
                        <a:bodyPr/>
                        <a:lstStyle/>
                        <a:p>
                          <a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Staten Island</a:t>
                          </a:r>
                          <a:endParaRPr lang="en-US" sz="2800" b="1" i="1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SVR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Book Antiqua" panose="02040602050305030304" pitchFamily="18" charset="0"/>
                            </a:rPr>
                            <a:t>1962.114</a:t>
                          </a:r>
                          <a:endParaRPr lang="en-US" sz="2800" b="0" i="0" dirty="0">
                            <a:solidFill>
                              <a:schemeClr val="tx1"/>
                            </a:solidFill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 Placeholder 7"/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51045" y="381000"/>
            <a:ext cx="11887200" cy="106680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Final Model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412" y="914400"/>
            <a:ext cx="9296400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/>
              <a:t>Price =</a:t>
            </a:r>
            <a:r>
              <a:rPr lang="en-US" dirty="0"/>
              <a:t> </a:t>
            </a:r>
            <a:r>
              <a:rPr lang="en-US" dirty="0" smtClean="0"/>
              <a:t>232.6216861  </a:t>
            </a:r>
            <a:r>
              <a:rPr lang="en-US" dirty="0"/>
              <a:t>– </a:t>
            </a:r>
            <a:r>
              <a:rPr lang="en-US" dirty="0" smtClean="0"/>
              <a:t>22.1127525*</a:t>
            </a:r>
            <a:r>
              <a:rPr lang="en-US" dirty="0" err="1" smtClean="0"/>
              <a:t>private_room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143.9328269*</a:t>
            </a:r>
            <a:r>
              <a:rPr lang="en-US" dirty="0" err="1" smtClean="0"/>
              <a:t>Shared_room</a:t>
            </a:r>
            <a:r>
              <a:rPr lang="en-US" dirty="0" smtClean="0"/>
              <a:t>  </a:t>
            </a:r>
            <a:r>
              <a:rPr lang="en-US" dirty="0"/>
              <a:t>– </a:t>
            </a:r>
            <a:r>
              <a:rPr lang="en-US" dirty="0" smtClean="0"/>
              <a:t>0.1098396*</a:t>
            </a:r>
            <a:r>
              <a:rPr lang="en-US" dirty="0" err="1" smtClean="0"/>
              <a:t>number_of_reviews</a:t>
            </a:r>
            <a:r>
              <a:rPr lang="en-US" dirty="0" smtClean="0"/>
              <a:t>  -11.9854636*</a:t>
            </a:r>
            <a:r>
              <a:rPr lang="en-US" dirty="0" err="1" smtClean="0"/>
              <a:t>two_yrs_back</a:t>
            </a:r>
            <a:r>
              <a:rPr lang="en-US" dirty="0" smtClean="0"/>
              <a:t> -6.2541064*</a:t>
            </a:r>
            <a:r>
              <a:rPr lang="en-US" dirty="0" err="1" smtClean="0"/>
              <a:t>three_yrs_back</a:t>
            </a:r>
            <a:r>
              <a:rPr lang="en-US" dirty="0" smtClean="0"/>
              <a:t>+ 5.7990967*</a:t>
            </a:r>
            <a:r>
              <a:rPr lang="en-US" dirty="0" err="1" smtClean="0"/>
              <a:t>four_years_back</a:t>
            </a:r>
            <a:r>
              <a:rPr lang="en-US" dirty="0" smtClean="0"/>
              <a:t>  </a:t>
            </a:r>
            <a:r>
              <a:rPr lang="en-US" dirty="0"/>
              <a:t>+ </a:t>
            </a:r>
            <a:r>
              <a:rPr lang="en-US" dirty="0" smtClean="0"/>
              <a:t>128.7231864*</a:t>
            </a:r>
            <a:r>
              <a:rPr lang="en-US" dirty="0" err="1" smtClean="0"/>
              <a:t>six_yrs_back</a:t>
            </a:r>
            <a:r>
              <a:rPr lang="en-US" dirty="0" smtClean="0"/>
              <a:t> +3.5897896*</a:t>
            </a:r>
            <a:r>
              <a:rPr lang="en-US" dirty="0" err="1" smtClean="0"/>
              <a:t>last_six_months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412" y="2691199"/>
            <a:ext cx="9296400" cy="80021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/>
              <a:t>Price =</a:t>
            </a:r>
            <a:r>
              <a:rPr lang="en-US" dirty="0"/>
              <a:t> </a:t>
            </a:r>
            <a:r>
              <a:rPr lang="en-US" dirty="0" smtClean="0"/>
              <a:t>174.79101095  </a:t>
            </a:r>
            <a:r>
              <a:rPr lang="en-US" dirty="0"/>
              <a:t>– </a:t>
            </a:r>
            <a:r>
              <a:rPr lang="en-US" dirty="0" smtClean="0"/>
              <a:t>100.70669167*</a:t>
            </a:r>
            <a:r>
              <a:rPr lang="en-US" dirty="0" err="1" smtClean="0"/>
              <a:t>private_room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121.42688028*</a:t>
            </a:r>
            <a:r>
              <a:rPr lang="en-US" dirty="0" err="1" smtClean="0"/>
              <a:t>Shared_room</a:t>
            </a:r>
            <a:r>
              <a:rPr lang="en-US" dirty="0" smtClean="0"/>
              <a:t>  </a:t>
            </a:r>
            <a:r>
              <a:rPr lang="en-US" dirty="0"/>
              <a:t>– </a:t>
            </a:r>
            <a:r>
              <a:rPr lang="en-US" dirty="0" smtClean="0"/>
              <a:t>0.05505553*</a:t>
            </a:r>
            <a:r>
              <a:rPr lang="en-US" dirty="0" err="1" smtClean="0"/>
              <a:t>number_of_reviews</a:t>
            </a:r>
            <a:r>
              <a:rPr lang="en-US" dirty="0" smtClean="0"/>
              <a:t>   + 14.77842724*</a:t>
            </a:r>
            <a:r>
              <a:rPr lang="en-US" dirty="0" err="1" smtClean="0"/>
              <a:t>last_six_months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849" y="4190999"/>
            <a:ext cx="9296400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/>
              <a:t>Price =</a:t>
            </a:r>
            <a:r>
              <a:rPr lang="en-US" dirty="0"/>
              <a:t> </a:t>
            </a:r>
            <a:r>
              <a:rPr lang="en-US" dirty="0" smtClean="0"/>
              <a:t>124.84156808  </a:t>
            </a:r>
            <a:r>
              <a:rPr lang="en-US" dirty="0"/>
              <a:t>– </a:t>
            </a:r>
            <a:r>
              <a:rPr lang="en-US" dirty="0" smtClean="0"/>
              <a:t>58.15772915*</a:t>
            </a:r>
            <a:r>
              <a:rPr lang="en-US" dirty="0" err="1" smtClean="0"/>
              <a:t>private_room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65.19817697*</a:t>
            </a:r>
            <a:r>
              <a:rPr lang="en-US" dirty="0" err="1" smtClean="0"/>
              <a:t>Shared_room</a:t>
            </a:r>
            <a:r>
              <a:rPr lang="en-US" dirty="0" smtClean="0"/>
              <a:t>  </a:t>
            </a:r>
            <a:r>
              <a:rPr lang="en-US" dirty="0"/>
              <a:t>– </a:t>
            </a:r>
            <a:r>
              <a:rPr lang="en-US" dirty="0" smtClean="0"/>
              <a:t>0.33873675*minimum_nights-0.06397561*</a:t>
            </a:r>
            <a:r>
              <a:rPr lang="en-US" dirty="0" err="1" smtClean="0"/>
              <a:t>number_of_reviews</a:t>
            </a:r>
            <a:r>
              <a:rPr lang="en-US" dirty="0" smtClean="0"/>
              <a:t> +0.89795745*</a:t>
            </a:r>
            <a:r>
              <a:rPr lang="en-US" dirty="0" err="1" smtClean="0"/>
              <a:t>host_listings_count</a:t>
            </a:r>
            <a:r>
              <a:rPr lang="en-US" dirty="0" smtClean="0"/>
              <a:t> -6.26998550*</a:t>
            </a:r>
            <a:r>
              <a:rPr lang="en-US" dirty="0" err="1" smtClean="0"/>
              <a:t>last_six_months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28212" y="1160623"/>
            <a:ext cx="2209800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Manhattan</a:t>
            </a:r>
            <a:endParaRPr lang="en-US" sz="3200" dirty="0" smtClean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0612" y="2768144"/>
            <a:ext cx="1981200" cy="646331"/>
          </a:xfrm>
          <a:prstGeom prst="rect">
            <a:avLst/>
          </a:prstGeom>
          <a:solidFill>
            <a:srgbClr val="008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Brooklyn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0612" y="4375667"/>
            <a:ext cx="1981200" cy="707886"/>
          </a:xfrm>
          <a:prstGeom prst="rect">
            <a:avLst/>
          </a:prstGeom>
          <a:solidFill>
            <a:srgbClr val="990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4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Bronx</a:t>
            </a:r>
          </a:p>
        </p:txBody>
      </p:sp>
    </p:spTree>
    <p:extLst>
      <p:ext uri="{BB962C8B-B14F-4D97-AF65-F5344CB8AC3E}">
        <p14:creationId xmlns:p14="http://schemas.microsoft.com/office/powerpoint/2010/main" val="32206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25349" y="304800"/>
            <a:ext cx="11811000" cy="13716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Problems faced…</a:t>
            </a:r>
            <a:endParaRPr lang="en-US" sz="6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54884" y="1725767"/>
            <a:ext cx="5053727" cy="4446433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Problem</a:t>
            </a:r>
            <a:r>
              <a:rPr lang="en-US" u="sng" dirty="0" smtClean="0">
                <a:latin typeface="Book Antiqua" panose="02040602050305030304" pitchFamily="18" charset="0"/>
              </a:rPr>
              <a:t> 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Including the variables </a:t>
            </a:r>
            <a:r>
              <a:rPr lang="en-US" dirty="0" err="1" smtClean="0">
                <a:latin typeface="Book Antiqua" panose="02040602050305030304" pitchFamily="18" charset="0"/>
              </a:rPr>
              <a:t>neighbourhood_group</a:t>
            </a:r>
            <a:r>
              <a:rPr lang="en-US" dirty="0" smtClean="0">
                <a:latin typeface="Book Antiqua" panose="02040602050305030304" pitchFamily="18" charset="0"/>
              </a:rPr>
              <a:t> and </a:t>
            </a:r>
            <a:r>
              <a:rPr lang="en-US" dirty="0" err="1" smtClean="0">
                <a:latin typeface="Book Antiqua" panose="02040602050305030304" pitchFamily="18" charset="0"/>
              </a:rPr>
              <a:t>neighbourhood</a:t>
            </a:r>
            <a:r>
              <a:rPr lang="en-US" dirty="0" smtClean="0">
                <a:latin typeface="Book Antiqua" panose="02040602050305030304" pitchFamily="18" charset="0"/>
              </a:rPr>
              <a:t> in the model.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There were many levels for </a:t>
            </a:r>
            <a:r>
              <a:rPr lang="en-US" smtClean="0">
                <a:latin typeface="Book Antiqua" panose="02040602050305030304" pitchFamily="18" charset="0"/>
              </a:rPr>
              <a:t>the variable </a:t>
            </a:r>
            <a:r>
              <a:rPr lang="en-US" dirty="0" err="1" smtClean="0">
                <a:latin typeface="Book Antiqua" panose="02040602050305030304" pitchFamily="18" charset="0"/>
              </a:rPr>
              <a:t>neighbourhood</a:t>
            </a:r>
            <a:r>
              <a:rPr lang="en-US" dirty="0" smtClean="0">
                <a:latin typeface="Book Antiqua" panose="02040602050305030304" pitchFamily="18" charset="0"/>
              </a:rPr>
              <a:t>. 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Though we separated the dataset according to the boroughs, the No. of  listings for some categories in the variable wasn’t sufficient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542212" y="1916804"/>
            <a:ext cx="4435564" cy="4088921"/>
          </a:xfrm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Solution</a:t>
            </a:r>
            <a:endParaRPr lang="en-US" b="1" i="1" u="sng" dirty="0">
              <a:latin typeface="Book Antiqua" panose="02040602050305030304" pitchFamily="18" charset="0"/>
            </a:endParaRPr>
          </a:p>
          <a:p>
            <a:r>
              <a:rPr lang="en-US" dirty="0" smtClean="0">
                <a:latin typeface="Book Antiqua" panose="02040602050305030304" pitchFamily="18" charset="0"/>
              </a:rPr>
              <a:t>Remove the variable </a:t>
            </a:r>
            <a:r>
              <a:rPr lang="en-US" dirty="0" err="1" smtClean="0">
                <a:latin typeface="Book Antiqua" panose="02040602050305030304" pitchFamily="18" charset="0"/>
              </a:rPr>
              <a:t>neighbourhood</a:t>
            </a:r>
            <a:r>
              <a:rPr lang="en-US" dirty="0" smtClean="0">
                <a:latin typeface="Book Antiqua" panose="02040602050305030304" pitchFamily="18" charset="0"/>
              </a:rPr>
              <a:t> and fit the models.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561012" y="3124200"/>
            <a:ext cx="1981200" cy="1447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25349" y="304800"/>
            <a:ext cx="11811000" cy="13716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Problems faced…</a:t>
            </a:r>
            <a:endParaRPr lang="en-US" sz="6600" b="1" dirty="0"/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531812" y="1904999"/>
            <a:ext cx="4435564" cy="4088921"/>
          </a:xfrm>
          <a:solidFill>
            <a:srgbClr val="D98DB3"/>
          </a:solidFill>
        </p:spPr>
        <p:txBody>
          <a:bodyPr/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Problem</a:t>
            </a:r>
            <a:r>
              <a:rPr lang="en-US" u="sng" dirty="0" smtClean="0">
                <a:latin typeface="Book Antiqua" panose="02040602050305030304" pitchFamily="18" charset="0"/>
              </a:rPr>
              <a:t> 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Very high Test MSE values</a:t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endParaRPr lang="en-US" dirty="0" smtClean="0">
              <a:latin typeface="Book Antiqua" panose="02040602050305030304" pitchFamily="18" charset="0"/>
            </a:endParaRPr>
          </a:p>
          <a:p>
            <a:r>
              <a:rPr lang="en-US" dirty="0" smtClean="0">
                <a:latin typeface="Book Antiqua" panose="02040602050305030304" pitchFamily="18" charset="0"/>
              </a:rPr>
              <a:t>Couldn’t achieve much reduction in Test MSE after separating the data 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2"/>
          </p:nvPr>
        </p:nvSpPr>
        <p:spPr>
          <a:xfrm>
            <a:off x="7542212" y="1904999"/>
            <a:ext cx="4435564" cy="4088921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Solution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Fit the data after separating the dataset into 5 according to the </a:t>
            </a:r>
            <a:r>
              <a:rPr lang="en-US" dirty="0" err="1" smtClean="0">
                <a:latin typeface="Book Antiqua" panose="02040602050305030304" pitchFamily="18" charset="0"/>
              </a:rPr>
              <a:t>neighbourhood_group</a:t>
            </a: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 smtClean="0">
                <a:latin typeface="Book Antiqua" panose="02040602050305030304" pitchFamily="18" charset="0"/>
              </a:rPr>
              <a:t>Go for an advanced approach such as deep learning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64194" y="3225559"/>
            <a:ext cx="1981200" cy="1447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5797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25349" y="304800"/>
            <a:ext cx="11811000" cy="13716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Problems faced…</a:t>
            </a:r>
            <a:endParaRPr lang="en-US" sz="6600" b="1" dirty="0"/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531812" y="1904999"/>
            <a:ext cx="4435564" cy="4088921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Problem</a:t>
            </a:r>
            <a:r>
              <a:rPr lang="en-US" u="sng" dirty="0" smtClean="0">
                <a:latin typeface="Book Antiqua" panose="02040602050305030304" pitchFamily="18" charset="0"/>
              </a:rPr>
              <a:t> 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Including support vector regression in the data product</a:t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r>
              <a:rPr lang="en-US" dirty="0" smtClean="0">
                <a:latin typeface="Book Antiqua" panose="02040602050305030304" pitchFamily="18" charset="0"/>
              </a:rPr>
              <a:t/>
            </a:r>
            <a:br>
              <a:rPr lang="en-US" dirty="0" smtClean="0">
                <a:latin typeface="Book Antiqua" panose="02040602050305030304" pitchFamily="18" charset="0"/>
              </a:rPr>
            </a:br>
            <a:endParaRPr lang="en-US" dirty="0" smtClean="0">
              <a:latin typeface="Book Antiqua" panose="02040602050305030304" pitchFamily="18" charset="0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half" idx="2"/>
          </p:nvPr>
        </p:nvSpPr>
        <p:spPr>
          <a:xfrm>
            <a:off x="7542212" y="1871606"/>
            <a:ext cx="4435564" cy="4088921"/>
          </a:xfrm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u="sng" dirty="0" smtClean="0">
                <a:latin typeface="Book Antiqua" panose="02040602050305030304" pitchFamily="18" charset="0"/>
              </a:rPr>
              <a:t>Solution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Used the best model among the other models for the data product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Hope to improve the data product after a thorough study on SVR.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99295" y="3225559"/>
            <a:ext cx="1981200" cy="1447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8088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2019" y="457200"/>
            <a:ext cx="11811000" cy="9906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Reasons for unsatisfactory results…</a:t>
            </a:r>
            <a:endParaRPr lang="en-US" sz="60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6" y="1676400"/>
            <a:ext cx="9344026" cy="2277269"/>
          </a:xfrm>
          <a:ln w="28575">
            <a:solidFill>
              <a:schemeClr val="tx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7389812" y="3200400"/>
            <a:ext cx="152400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61393" y="3657600"/>
            <a:ext cx="152400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Arrow 12"/>
          <p:cNvSpPr/>
          <p:nvPr/>
        </p:nvSpPr>
        <p:spPr>
          <a:xfrm>
            <a:off x="9675812" y="3079051"/>
            <a:ext cx="1295400" cy="613966"/>
          </a:xfrm>
          <a:prstGeom prst="leftArrow">
            <a:avLst/>
          </a:prstGeom>
          <a:solidFill>
            <a:srgbClr val="FFFF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192019" y="4182269"/>
            <a:ext cx="8534400" cy="52322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Source : http://insideairbnb.com/get-the-data.html</a:t>
            </a:r>
            <a:endParaRPr lang="en-US" sz="28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456" y="4971247"/>
            <a:ext cx="10918156" cy="95410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smtClean="0">
                <a:latin typeface="Book Antiqua" panose="02040602050305030304" pitchFamily="18" charset="0"/>
              </a:rPr>
              <a:t>The dataset isn’t related to the price which a customer actually pays – business dataset</a:t>
            </a:r>
          </a:p>
        </p:txBody>
      </p:sp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23214" y="1293495"/>
            <a:ext cx="3124200" cy="4023359"/>
          </a:xfrm>
          <a:solidFill>
            <a:srgbClr val="00206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1" y="1327478"/>
            <a:ext cx="5410249" cy="3989376"/>
          </a:xfrm>
        </p:spPr>
      </p:pic>
      <p:sp>
        <p:nvSpPr>
          <p:cNvPr id="8" name="Rectangle 7"/>
          <p:cNvSpPr/>
          <p:nvPr/>
        </p:nvSpPr>
        <p:spPr>
          <a:xfrm>
            <a:off x="7618413" y="2057400"/>
            <a:ext cx="342900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Product</a:t>
            </a:r>
            <a:endParaRPr lang="en-US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19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812" y="1905000"/>
            <a:ext cx="10134602" cy="4419600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Gareth James </a:t>
            </a:r>
            <a:r>
              <a:rPr lang="en-US" sz="1600" i="1" dirty="0" smtClean="0">
                <a:solidFill>
                  <a:srgbClr val="002060"/>
                </a:solidFill>
              </a:rPr>
              <a:t>,</a:t>
            </a:r>
            <a:r>
              <a:rPr lang="en-US" sz="1600" dirty="0" smtClean="0">
                <a:solidFill>
                  <a:srgbClr val="002060"/>
                </a:solidFill>
              </a:rPr>
              <a:t>Daniela Witten </a:t>
            </a:r>
            <a:r>
              <a:rPr lang="en-US" sz="1600" i="1" dirty="0" smtClean="0">
                <a:solidFill>
                  <a:srgbClr val="002060"/>
                </a:solidFill>
              </a:rPr>
              <a:t>,</a:t>
            </a:r>
            <a:r>
              <a:rPr lang="en-US" sz="1600" dirty="0" smtClean="0">
                <a:solidFill>
                  <a:srgbClr val="002060"/>
                </a:solidFill>
              </a:rPr>
              <a:t>Trevor </a:t>
            </a:r>
            <a:r>
              <a:rPr lang="en-US" sz="1600" dirty="0" err="1" smtClean="0">
                <a:solidFill>
                  <a:srgbClr val="002060"/>
                </a:solidFill>
              </a:rPr>
              <a:t>Hastie,Robert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</a:rPr>
              <a:t>Tibshirani</a:t>
            </a:r>
            <a:r>
              <a:rPr lang="en-US" sz="1600" dirty="0" smtClean="0">
                <a:solidFill>
                  <a:srgbClr val="002060"/>
                </a:solidFill>
              </a:rPr>
              <a:t>-An Introduction to Statistical Learning with Applications in R</a:t>
            </a:r>
            <a:endParaRPr lang="en-US" sz="1600" dirty="0" smtClean="0">
              <a:solidFill>
                <a:srgbClr val="002060"/>
              </a:solidFill>
              <a:hlinkClick r:id="rId2"/>
            </a:endParaRPr>
          </a:p>
          <a:p>
            <a:pPr marL="0">
              <a:spcBef>
                <a:spcPts val="0"/>
              </a:spcBef>
            </a:pPr>
            <a:r>
              <a:rPr lang="en-US" sz="1600" u="sng" dirty="0" smtClean="0">
                <a:solidFill>
                  <a:srgbClr val="002060"/>
                </a:solidFill>
              </a:rPr>
              <a:t>https://www.r-bloggers.com/variable-selection-with-elastic-net/</a:t>
            </a:r>
          </a:p>
          <a:p>
            <a:pPr marL="0">
              <a:spcBef>
                <a:spcPts val="0"/>
              </a:spcBef>
            </a:pPr>
            <a:r>
              <a:rPr lang="en-US" sz="1600" u="sng" dirty="0" smtClean="0">
                <a:solidFill>
                  <a:srgbClr val="002060"/>
                </a:solidFill>
              </a:rPr>
              <a:t>http://wavedatalab.github.io/machinelearningwithr/post4.html</a:t>
            </a:r>
          </a:p>
          <a:p>
            <a:pPr marL="0">
              <a:spcBef>
                <a:spcPts val="0"/>
              </a:spcBef>
            </a:pPr>
            <a:r>
              <a:rPr lang="en-US" sz="1600" u="sng" dirty="0" smtClean="0">
                <a:solidFill>
                  <a:srgbClr val="002060"/>
                </a:solidFill>
              </a:rPr>
              <a:t>https://Dataquest.io/blog/machine-learning-tutorial/</a:t>
            </a:r>
          </a:p>
          <a:p>
            <a:pPr marL="0">
              <a:spcBef>
                <a:spcPts val="0"/>
              </a:spcBef>
            </a:pPr>
            <a:r>
              <a:rPr lang="en-US" sz="1600" u="sng" dirty="0" smtClean="0">
                <a:solidFill>
                  <a:srgbClr val="002060"/>
                </a:solidFill>
              </a:rPr>
              <a:t>https://www.datacamp.com/community/tutorials/tutorial-ridge-lasso-elastic- net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Gareth James </a:t>
            </a:r>
            <a:r>
              <a:rPr lang="en-US" sz="1600" i="1" dirty="0" smtClean="0">
                <a:solidFill>
                  <a:srgbClr val="008000"/>
                </a:solidFill>
              </a:rPr>
              <a:t>,</a:t>
            </a:r>
            <a:r>
              <a:rPr lang="en-US" sz="1600" dirty="0" smtClean="0">
                <a:solidFill>
                  <a:srgbClr val="008000"/>
                </a:solidFill>
              </a:rPr>
              <a:t>Daniela Witten </a:t>
            </a:r>
            <a:r>
              <a:rPr lang="en-US" sz="1600" i="1" dirty="0" smtClean="0">
                <a:solidFill>
                  <a:srgbClr val="008000"/>
                </a:solidFill>
              </a:rPr>
              <a:t>,</a:t>
            </a:r>
            <a:r>
              <a:rPr lang="en-US" sz="1600" dirty="0" smtClean="0">
                <a:solidFill>
                  <a:srgbClr val="008000"/>
                </a:solidFill>
              </a:rPr>
              <a:t>Trevor </a:t>
            </a:r>
            <a:r>
              <a:rPr lang="en-US" sz="1600" dirty="0" err="1" smtClean="0">
                <a:solidFill>
                  <a:srgbClr val="008000"/>
                </a:solidFill>
              </a:rPr>
              <a:t>Hastie,Robert</a:t>
            </a:r>
            <a:r>
              <a:rPr lang="en-US" sz="1600" dirty="0" smtClean="0">
                <a:solidFill>
                  <a:srgbClr val="008000"/>
                </a:solidFill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</a:rPr>
              <a:t>Tibshirani</a:t>
            </a:r>
            <a:r>
              <a:rPr lang="en-US" sz="1600" dirty="0" smtClean="0">
                <a:solidFill>
                  <a:srgbClr val="008000"/>
                </a:solidFill>
              </a:rPr>
              <a:t>-An Introduction to Statistical Learning with Applications in R</a:t>
            </a:r>
          </a:p>
          <a:p>
            <a:pPr marL="0">
              <a:spcBef>
                <a:spcPts val="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Spring 5-31-2017,Housing Price prediction Using Support Vector Regression, Jiao Yang </a:t>
            </a:r>
            <a:r>
              <a:rPr lang="en-US" sz="1600" dirty="0" err="1" smtClean="0">
                <a:solidFill>
                  <a:srgbClr val="008000"/>
                </a:solidFill>
              </a:rPr>
              <a:t>Wu,</a:t>
            </a:r>
            <a:r>
              <a:rPr lang="en-US" sz="1600" i="1" dirty="0" err="1" smtClean="0">
                <a:solidFill>
                  <a:srgbClr val="008000"/>
                </a:solidFill>
              </a:rPr>
              <a:t>San</a:t>
            </a:r>
            <a:r>
              <a:rPr lang="en-US" sz="1600" i="1" dirty="0" smtClean="0">
                <a:solidFill>
                  <a:srgbClr val="008000"/>
                </a:solidFill>
              </a:rPr>
              <a:t> Jose State University</a:t>
            </a:r>
          </a:p>
          <a:p>
            <a:pPr marL="0">
              <a:spcBef>
                <a:spcPts val="0"/>
              </a:spcBef>
            </a:pPr>
            <a:r>
              <a:rPr lang="en-US" sz="1600" i="1" u="sng" dirty="0" smtClean="0">
                <a:solidFill>
                  <a:srgbClr val="008000"/>
                </a:solidFill>
              </a:rPr>
              <a:t>https://towardsdatascience.com/walking-through-support-vector-regression-and-lstms-with-stock-price-prediction-45e11b620650</a:t>
            </a:r>
          </a:p>
          <a:p>
            <a:pPr marL="0">
              <a:spcBef>
                <a:spcPts val="0"/>
              </a:spcBef>
            </a:pPr>
            <a:r>
              <a:rPr lang="en-US" sz="1600" i="1" u="sng" dirty="0" smtClean="0">
                <a:solidFill>
                  <a:srgbClr val="008000"/>
                </a:solidFill>
              </a:rPr>
              <a:t>https://medium.com/coinmonks/support-vector-regression-or-svr-8eb3acf6d0ff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i="1" u="sng" dirty="0">
              <a:solidFill>
                <a:srgbClr val="FF0066"/>
              </a:solidFill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FF0066"/>
                </a:solidFill>
              </a:rPr>
              <a:t>Automate the boring stuff with python by Al </a:t>
            </a:r>
            <a:r>
              <a:rPr lang="en-US" sz="1600" dirty="0" err="1" smtClean="0">
                <a:solidFill>
                  <a:srgbClr val="FF0066"/>
                </a:solidFill>
              </a:rPr>
              <a:t>Swegart</a:t>
            </a:r>
            <a:endParaRPr lang="en-US" sz="1600" dirty="0" smtClean="0">
              <a:solidFill>
                <a:srgbClr val="FF0066"/>
              </a:solidFill>
            </a:endParaRPr>
          </a:p>
          <a:p>
            <a:pPr>
              <a:spcBef>
                <a:spcPts val="0"/>
              </a:spcBef>
            </a:pPr>
            <a:r>
              <a:rPr lang="en-US" sz="1600" u="sng" dirty="0">
                <a:solidFill>
                  <a:srgbClr val="FF0066"/>
                </a:solidFill>
              </a:rPr>
              <a:t>http://</a:t>
            </a:r>
            <a:r>
              <a:rPr lang="en-US" sz="1600" u="sng" dirty="0" smtClean="0">
                <a:solidFill>
                  <a:srgbClr val="FF0066"/>
                </a:solidFill>
              </a:rPr>
              <a:t>blog.cambridgespark.com</a:t>
            </a:r>
          </a:p>
          <a:p>
            <a:pPr lvl="0">
              <a:spcBef>
                <a:spcPts val="0"/>
              </a:spcBef>
            </a:pPr>
            <a:r>
              <a:rPr lang="en-US" sz="1600" u="sng" dirty="0">
                <a:solidFill>
                  <a:srgbClr val="FF0066"/>
                </a:solidFill>
                <a:latin typeface="Arial" panose="020B0604020202020204" pitchFamily="34" charset="0"/>
              </a:rPr>
              <a:t>https://shiny.rstudio.com/tutorial </a:t>
            </a:r>
            <a:endParaRPr lang="en-US" sz="1600" u="sng" dirty="0" smtClean="0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u="sng" dirty="0">
                <a:solidFill>
                  <a:srgbClr val="FF0066"/>
                </a:solidFill>
                <a:latin typeface="Arial" panose="020B0604020202020204" pitchFamily="34" charset="0"/>
              </a:rPr>
              <a:t>https://www.listendata.com/2018/02/shiny-tutorial-r.html?m=1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dirty="0"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500" i="1" u="sng" dirty="0" smtClean="0">
              <a:solidFill>
                <a:srgbClr val="008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500" i="1" u="sng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1812" y="609600"/>
            <a:ext cx="10134602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References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908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770812" y="990600"/>
            <a:ext cx="3886200" cy="2438400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r="2450"/>
          <a:stretch>
            <a:fillRect/>
          </a:stretch>
        </p:blipFill>
        <p:spPr>
          <a:xfrm>
            <a:off x="1398683" y="1134198"/>
            <a:ext cx="5760722" cy="4352202"/>
          </a:xfrm>
        </p:spPr>
      </p:pic>
      <p:sp>
        <p:nvSpPr>
          <p:cNvPr id="16" name="Rectangle 15"/>
          <p:cNvSpPr/>
          <p:nvPr/>
        </p:nvSpPr>
        <p:spPr>
          <a:xfrm>
            <a:off x="8277291" y="1134198"/>
            <a:ext cx="277012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</a:t>
            </a:r>
          </a:p>
          <a:p>
            <a:pPr algn="ctr"/>
            <a:r>
              <a:rPr lang="en-US" sz="6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YOU…</a:t>
            </a:r>
            <a:endParaRPr lang="en-US" sz="6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 Placeholder 17"/>
          <p:cNvSpPr txBox="1">
            <a:spLocks noGrp="1"/>
          </p:cNvSpPr>
          <p:nvPr>
            <p:ph type="body" sz="half" idx="2"/>
          </p:nvPr>
        </p:nvSpPr>
        <p:spPr>
          <a:xfrm>
            <a:off x="7923214" y="3886200"/>
            <a:ext cx="3276598" cy="1480405"/>
          </a:xfrm>
          <a:prstGeom prst="rect">
            <a:avLst/>
          </a:prstGeom>
          <a:solidFill>
            <a:srgbClr val="D98DB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just"/>
            <a:r>
              <a:rPr lang="en-US" sz="2400" b="1" i="1" u="sng" dirty="0" smtClean="0">
                <a:ln/>
                <a:solidFill>
                  <a:sysClr val="windowText" lastClr="000000"/>
                </a:solidFill>
              </a:rPr>
              <a:t>Group - 9</a:t>
            </a:r>
            <a:endParaRPr lang="en-US" sz="1800" b="1" i="1" u="sng" dirty="0" smtClean="0">
              <a:ln/>
              <a:solidFill>
                <a:sysClr val="windowText" lastClr="000000"/>
              </a:solidFill>
            </a:endParaRPr>
          </a:p>
          <a:p>
            <a:pPr algn="just"/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Chamodi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Perera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          S13566</a:t>
            </a:r>
          </a:p>
          <a:p>
            <a:pPr algn="just"/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Migara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Devinda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	    S13370</a:t>
            </a:r>
          </a:p>
          <a:p>
            <a:pPr algn="just"/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Sathsara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1800" b="1" dirty="0" err="1" smtClean="0">
                <a:ln/>
                <a:solidFill>
                  <a:sysClr val="windowText" lastClr="000000"/>
                </a:solidFill>
              </a:rPr>
              <a:t>Rasantha</a:t>
            </a:r>
            <a:r>
              <a:rPr lang="en-US" sz="1800" b="1" dirty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1800" b="1" dirty="0" smtClean="0">
                <a:ln/>
                <a:solidFill>
                  <a:sysClr val="windowText" lastClr="000000"/>
                </a:solidFill>
              </a:rPr>
              <a:t>     S13630</a:t>
            </a:r>
            <a:endParaRPr lang="en-US" sz="1800" b="1" dirty="0">
              <a:ln/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2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6126" y="609600"/>
            <a:ext cx="3910886" cy="990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Demi" panose="020B0703020102020204" pitchFamily="34" charset="0"/>
              </a:rPr>
              <a:t>OBJECTIVE</a:t>
            </a:r>
            <a:endParaRPr lang="en-US" sz="54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6126" y="1676400"/>
            <a:ext cx="3910886" cy="3962400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2060"/>
                </a:solidFill>
              </a:rPr>
              <a:t>“Providing the hosts with an estimate on the amount they could earn per night from their listing”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219200"/>
            <a:ext cx="5576888" cy="4114798"/>
          </a:xfr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412" y="1333500"/>
            <a:ext cx="4267200" cy="396240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6600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Recap from the descriptive analysis…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4" y="1143000"/>
            <a:ext cx="5681664" cy="4343400"/>
          </a:xfrm>
        </p:spPr>
      </p:pic>
    </p:spTree>
    <p:extLst>
      <p:ext uri="{BB962C8B-B14F-4D97-AF65-F5344CB8AC3E}">
        <p14:creationId xmlns:p14="http://schemas.microsoft.com/office/powerpoint/2010/main" val="14680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2667000"/>
            <a:ext cx="7010400" cy="356107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212" y="838200"/>
            <a:ext cx="8382000" cy="5257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ok Antiqua" panose="02040602050305030304" pitchFamily="18" charset="0"/>
              </a:rPr>
              <a:t>No missing value imputations</a:t>
            </a:r>
          </a:p>
          <a:p>
            <a:r>
              <a:rPr lang="en-US" sz="4000" dirty="0" smtClean="0">
                <a:latin typeface="Book Antiqua" panose="02040602050305030304" pitchFamily="18" charset="0"/>
              </a:rPr>
              <a:t>Manhattan and Brooklyn has the most number of listings</a:t>
            </a:r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2" y="685800"/>
            <a:ext cx="4419599" cy="6858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Shared rooms are less popular in all </a:t>
            </a:r>
            <a:r>
              <a:rPr lang="en-US" dirty="0" smtClean="0">
                <a:latin typeface="Book Antiqua" panose="02040602050305030304" pitchFamily="18" charset="0"/>
              </a:rPr>
              <a:t>boroughs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407090"/>
            <a:ext cx="5867400" cy="4384109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246813" y="685799"/>
            <a:ext cx="4419599" cy="685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Outliers in price cannot be discarded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1752600"/>
            <a:ext cx="6019800" cy="3810000"/>
          </a:xfrm>
        </p:spPr>
      </p:pic>
    </p:spTree>
    <p:extLst>
      <p:ext uri="{BB962C8B-B14F-4D97-AF65-F5344CB8AC3E}">
        <p14:creationId xmlns:p14="http://schemas.microsoft.com/office/powerpoint/2010/main" val="31841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533400"/>
            <a:ext cx="9143538" cy="3697465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There were significant associations among categorical predictor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1143000"/>
            <a:ext cx="2927880" cy="479107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75449"/>
              </p:ext>
            </p:extLst>
          </p:nvPr>
        </p:nvGraphicFramePr>
        <p:xfrm>
          <a:off x="836612" y="1371600"/>
          <a:ext cx="7400925" cy="43434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Borough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Year of last review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Host group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Room type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Borough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0.0606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0.1368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0.1263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Year of last review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0.1711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0.0316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Host group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0.1943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Room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2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41" y="1981200"/>
            <a:ext cx="9143538" cy="369746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Book Antiqua" panose="02040602050305030304" pitchFamily="18" charset="0"/>
              </a:rPr>
              <a:t>There were 11 listings with price = $</a:t>
            </a:r>
            <a:r>
              <a:rPr lang="en-US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0</a:t>
            </a:r>
          </a:p>
          <a:p>
            <a:endParaRPr lang="en-US" b="1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41" y="457200"/>
            <a:ext cx="12108383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5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Cleaning …</a:t>
            </a:r>
            <a:endParaRPr lang="en-US" sz="5000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836612" y="2648373"/>
            <a:ext cx="4724400" cy="34671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Book Antiqua" panose="02040602050305030304" pitchFamily="18" charset="0"/>
              </a:rPr>
              <a:t>Tracked the listings using listing id</a:t>
            </a:r>
          </a:p>
          <a:p>
            <a:r>
              <a:rPr lang="en-US" i="1" dirty="0" smtClean="0">
                <a:latin typeface="Book Antiqua" panose="02040602050305030304" pitchFamily="18" charset="0"/>
              </a:rPr>
              <a:t> 10 out of 11 had their price in the website</a:t>
            </a:r>
          </a:p>
          <a:p>
            <a:r>
              <a:rPr lang="en-US" i="1" dirty="0" smtClean="0">
                <a:latin typeface="Book Antiqua" panose="02040602050305030304" pitchFamily="18" charset="0"/>
              </a:rPr>
              <a:t>Discarded the remaining listing with price = 0</a:t>
            </a:r>
          </a:p>
          <a:p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5864"/>
          <a:stretch/>
        </p:blipFill>
        <p:spPr>
          <a:xfrm>
            <a:off x="7237412" y="762000"/>
            <a:ext cx="3689622" cy="54296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9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8531" r="11825"/>
          <a:stretch/>
        </p:blipFill>
        <p:spPr>
          <a:xfrm>
            <a:off x="6323012" y="1587399"/>
            <a:ext cx="5715000" cy="433266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9412" y="1905000"/>
            <a:ext cx="7360791" cy="3697465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Book Antiqua" panose="02040602050305030304" pitchFamily="18" charset="0"/>
              </a:rPr>
              <a:t>Ridge Regression</a:t>
            </a:r>
            <a:endParaRPr lang="en-US" sz="4400" dirty="0">
              <a:latin typeface="Book Antiqua" panose="02040602050305030304" pitchFamily="18" charset="0"/>
            </a:endParaRPr>
          </a:p>
          <a:p>
            <a:r>
              <a:rPr lang="en-US" sz="4400" dirty="0" smtClean="0">
                <a:latin typeface="Book Antiqua" panose="02040602050305030304" pitchFamily="18" charset="0"/>
              </a:rPr>
              <a:t>Lasso Regression</a:t>
            </a:r>
          </a:p>
          <a:p>
            <a:r>
              <a:rPr lang="en-US" sz="4400" dirty="0" smtClean="0">
                <a:latin typeface="Book Antiqua" panose="02040602050305030304" pitchFamily="18" charset="0"/>
              </a:rPr>
              <a:t>Elastic net Regression</a:t>
            </a:r>
          </a:p>
          <a:p>
            <a:r>
              <a:rPr lang="en-US" sz="4400" dirty="0" smtClean="0">
                <a:latin typeface="Book Antiqua" panose="02040602050305030304" pitchFamily="18" charset="0"/>
              </a:rPr>
              <a:t>Support Vector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41" y="457200"/>
            <a:ext cx="12108383" cy="10668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50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Suggested Advanced Analysis Techniques…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4674</TotalTime>
  <Words>807</Words>
  <Application>Microsoft Office PowerPoint</Application>
  <PresentationFormat>Custom</PresentationFormat>
  <Paragraphs>302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Book Antiqua</vt:lpstr>
      <vt:lpstr>Calibri</vt:lpstr>
      <vt:lpstr>Cambria Math</vt:lpstr>
      <vt:lpstr>Franklin Gothic Demi</vt:lpstr>
      <vt:lpstr>Wingdings</vt:lpstr>
      <vt:lpstr>Project planning overview presentation</vt:lpstr>
      <vt:lpstr>PowerPoint Presentation</vt:lpstr>
      <vt:lpstr>About the data set…</vt:lpstr>
      <vt:lpstr>OBJECTIVE</vt:lpstr>
      <vt:lpstr>Recap from the descriptive analysis…</vt:lpstr>
      <vt:lpstr>PowerPoint Presentation</vt:lpstr>
      <vt:lpstr>PowerPoint Presentation</vt:lpstr>
      <vt:lpstr>PowerPoint Presentation</vt:lpstr>
      <vt:lpstr>Data Cleaning …</vt:lpstr>
      <vt:lpstr>Suggested Advanced Analysis Techniques…</vt:lpstr>
      <vt:lpstr>Results from Ridge Regression…</vt:lpstr>
      <vt:lpstr>Results from Ridge Regression…</vt:lpstr>
      <vt:lpstr>Results from Lasso Regression…</vt:lpstr>
      <vt:lpstr>Results from Lasso Regression…</vt:lpstr>
      <vt:lpstr>Results from Elastic Net Regression</vt:lpstr>
      <vt:lpstr>Results from Elastic Net Regression</vt:lpstr>
      <vt:lpstr>Best Model…</vt:lpstr>
      <vt:lpstr>Results from Support Vector Regression</vt:lpstr>
      <vt:lpstr>From the separate data sets…</vt:lpstr>
      <vt:lpstr>Results from Support Vector Regression</vt:lpstr>
      <vt:lpstr>PowerPoint Presentation</vt:lpstr>
      <vt:lpstr>PowerPoint Presentation</vt:lpstr>
      <vt:lpstr>Problems faced…</vt:lpstr>
      <vt:lpstr>Problems faced…</vt:lpstr>
      <vt:lpstr>Problems faced…</vt:lpstr>
      <vt:lpstr>Reasons for unsatisfactory results…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Migara De Mel</cp:lastModifiedBy>
  <cp:revision>54</cp:revision>
  <dcterms:created xsi:type="dcterms:W3CDTF">2019-12-06T08:55:36Z</dcterms:created>
  <dcterms:modified xsi:type="dcterms:W3CDTF">2019-12-16T17:35:50Z</dcterms:modified>
</cp:coreProperties>
</file>